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64" r:id="rId5"/>
    <p:sldId id="260" r:id="rId6"/>
    <p:sldId id="258" r:id="rId7"/>
    <p:sldId id="266" r:id="rId8"/>
    <p:sldId id="267" r:id="rId9"/>
    <p:sldId id="268"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gif>
</file>

<file path=ppt/media/image11.png>
</file>

<file path=ppt/media/image2.jp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it-IT"/>
              <a:t>Fare clic per modificare lo stile del titolo dello schema</a:t>
            </a:r>
            <a:endParaRPr lang="en-US"/>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226638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it-IT"/>
              <a:t>Fare clic per modificare lo stile del titolo dello schema</a:t>
            </a:r>
            <a:endParaRPr lang="en-US"/>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700593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it-IT"/>
              <a:t>Fare clic per modificare lo stile del titolo dello schema</a:t>
            </a:r>
            <a:endParaRPr lang="en-US"/>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1357090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84400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4269522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970162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933876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945669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357614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70364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5/1/2024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1272231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5/1/2024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‹N›</a:t>
            </a:fld>
            <a:endParaRPr lang="en-US"/>
          </a:p>
        </p:txBody>
      </p:sp>
    </p:spTree>
    <p:extLst>
      <p:ext uri="{BB962C8B-B14F-4D97-AF65-F5344CB8AC3E}">
        <p14:creationId xmlns:p14="http://schemas.microsoft.com/office/powerpoint/2010/main" val="398545538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480">
          <p15:clr>
            <a:srgbClr val="F26B43"/>
          </p15:clr>
        </p15:guide>
        <p15:guide id="3" pos="960">
          <p15:clr>
            <a:srgbClr val="F26B43"/>
          </p15:clr>
        </p15:guide>
        <p15:guide id="4" pos="1440">
          <p15:clr>
            <a:srgbClr val="F26B43"/>
          </p15:clr>
        </p15:guide>
        <p15:guide id="5" pos="1920">
          <p15:clr>
            <a:srgbClr val="F26B43"/>
          </p15:clr>
        </p15:guide>
        <p15:guide id="6" pos="2400">
          <p15:clr>
            <a:srgbClr val="F26B43"/>
          </p15:clr>
        </p15:guide>
        <p15:guide id="7" pos="2880">
          <p15:clr>
            <a:srgbClr val="F26B43"/>
          </p15:clr>
        </p15:guide>
        <p15:guide id="8" pos="3360">
          <p15:clr>
            <a:srgbClr val="F26B43"/>
          </p15:clr>
        </p15:guide>
        <p15:guide id="9" pos="3840">
          <p15:clr>
            <a:srgbClr val="F26B43"/>
          </p15:clr>
        </p15:guide>
        <p15:guide id="10" pos="4320">
          <p15:clr>
            <a:srgbClr val="F26B43"/>
          </p15:clr>
        </p15:guide>
        <p15:guide id="11" pos="4800">
          <p15:clr>
            <a:srgbClr val="F26B43"/>
          </p15:clr>
        </p15:guide>
        <p15:guide id="12" pos="5280">
          <p15:clr>
            <a:srgbClr val="F26B43"/>
          </p15:clr>
        </p15:guide>
        <p15:guide id="13" pos="5760">
          <p15:clr>
            <a:srgbClr val="F26B43"/>
          </p15:clr>
        </p15:guide>
        <p15:guide id="14" pos="6240">
          <p15:clr>
            <a:srgbClr val="F26B43"/>
          </p15:clr>
        </p15:guide>
        <p15:guide id="15" pos="6720">
          <p15:clr>
            <a:srgbClr val="F26B43"/>
          </p15:clr>
        </p15:guide>
        <p15:guide id="16" pos="7200">
          <p15:clr>
            <a:srgbClr val="F26B43"/>
          </p15:clr>
        </p15:guide>
        <p15:guide id="17" pos="7680">
          <p15:clr>
            <a:srgbClr val="F26B43"/>
          </p15:clr>
        </p15:guide>
        <p15:guide id="18" orient="horz">
          <p15:clr>
            <a:srgbClr val="F26B43"/>
          </p15:clr>
        </p15:guide>
        <p15:guide id="19" orient="horz" pos="480">
          <p15:clr>
            <a:srgbClr val="F26B43"/>
          </p15:clr>
        </p15:guide>
        <p15:guide id="20" orient="horz" pos="960">
          <p15:clr>
            <a:srgbClr val="F26B43"/>
          </p15:clr>
        </p15:guide>
        <p15:guide id="21" orient="horz" pos="1440">
          <p15:clr>
            <a:srgbClr val="F26B43"/>
          </p15:clr>
        </p15:guide>
        <p15:guide id="22" orient="horz" pos="1920">
          <p15:clr>
            <a:srgbClr val="F26B43"/>
          </p15:clr>
        </p15:guide>
        <p15:guide id="23" orient="horz" pos="2400">
          <p15:clr>
            <a:srgbClr val="F26B43"/>
          </p15:clr>
        </p15:guide>
        <p15:guide id="24" orient="horz" pos="2880">
          <p15:clr>
            <a:srgbClr val="F26B43"/>
          </p15:clr>
        </p15:guide>
        <p15:guide id="25" orient="horz" pos="3360">
          <p15:clr>
            <a:srgbClr val="F26B43"/>
          </p15:clr>
        </p15:guide>
        <p15:guide id="26" orient="horz" pos="3840">
          <p15:clr>
            <a:srgbClr val="F26B43"/>
          </p15:clr>
        </p15:guide>
        <p15:guide id="27" orient="horz" pos="432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812E5A3-31B9-372B-6A88-3777FEA2EB22}"/>
              </a:ext>
            </a:extLst>
          </p:cNvPr>
          <p:cNvSpPr>
            <a:spLocks noGrp="1"/>
          </p:cNvSpPr>
          <p:nvPr>
            <p:ph type="ctrTitle"/>
          </p:nvPr>
        </p:nvSpPr>
        <p:spPr>
          <a:xfrm rot="21233047">
            <a:off x="1334383" y="2579569"/>
            <a:ext cx="8142974" cy="1230429"/>
          </a:xfrm>
        </p:spPr>
        <p:txBody>
          <a:bodyPr/>
          <a:lstStyle/>
          <a:p>
            <a:r>
              <a:rPr lang="it-IT" dirty="0">
                <a:effectLst>
                  <a:outerShdw blurRad="38100" dist="38100" dir="2700000" algn="tl">
                    <a:srgbClr val="000000">
                      <a:alpha val="43137"/>
                    </a:srgbClr>
                  </a:outerShdw>
                </a:effectLst>
                <a:latin typeface="Arial Black" panose="020B0A04020102020204" pitchFamily="34" charset="0"/>
              </a:rPr>
              <a:t>Oskar Schindler</a:t>
            </a:r>
          </a:p>
        </p:txBody>
      </p:sp>
      <p:pic>
        <p:nvPicPr>
          <p:cNvPr id="5" name="Immagine 4">
            <a:extLst>
              <a:ext uri="{FF2B5EF4-FFF2-40B4-BE49-F238E27FC236}">
                <a16:creationId xmlns:a16="http://schemas.microsoft.com/office/drawing/2014/main" id="{DDA28990-AF59-F663-A57C-6E5E07A85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352" y="4081643"/>
            <a:ext cx="3461886" cy="2307924"/>
          </a:xfrm>
          <a:prstGeom prst="rect">
            <a:avLst/>
          </a:prstGeom>
          <a:ln>
            <a:noFill/>
          </a:ln>
          <a:effectLst>
            <a:outerShdw blurRad="225425" dist="50800" dir="5220000" algn="ctr">
              <a:srgbClr val="000000">
                <a:alpha val="33000"/>
              </a:srgbClr>
            </a:outerShdw>
            <a:softEdge rad="112500"/>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pic>
        <p:nvPicPr>
          <p:cNvPr id="7" name="Immagine 6">
            <a:extLst>
              <a:ext uri="{FF2B5EF4-FFF2-40B4-BE49-F238E27FC236}">
                <a16:creationId xmlns:a16="http://schemas.microsoft.com/office/drawing/2014/main" id="{E7961F2E-573E-FF71-23DA-DBB8F55690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7027" y="0"/>
            <a:ext cx="4760661" cy="273242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026" name="Picture 2" descr="Risultato immagine per oskar schindler">
            <a:extLst>
              <a:ext uri="{FF2B5EF4-FFF2-40B4-BE49-F238E27FC236}">
                <a16:creationId xmlns:a16="http://schemas.microsoft.com/office/drawing/2014/main" id="{9B6AE5F9-10EC-9BCE-B987-93B9BB93DB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472" y="0"/>
            <a:ext cx="2264176" cy="346605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Immagine 7">
            <a:extLst>
              <a:ext uri="{FF2B5EF4-FFF2-40B4-BE49-F238E27FC236}">
                <a16:creationId xmlns:a16="http://schemas.microsoft.com/office/drawing/2014/main" id="{84FABFE2-A0AC-9E6F-4F2C-9C80565DFE2A}"/>
              </a:ext>
            </a:extLst>
          </p:cNvPr>
          <p:cNvPicPr>
            <a:picLocks noChangeAspect="1"/>
          </p:cNvPicPr>
          <p:nvPr/>
        </p:nvPicPr>
        <p:blipFill>
          <a:blip r:embed="rId5"/>
          <a:stretch>
            <a:fillRect/>
          </a:stretch>
        </p:blipFill>
        <p:spPr>
          <a:xfrm>
            <a:off x="7209322" y="3626839"/>
            <a:ext cx="4498206" cy="2527717"/>
          </a:xfrm>
          <a:prstGeom prst="rect">
            <a:avLst/>
          </a:prstGeom>
          <a:ln>
            <a:noFill/>
          </a:ln>
          <a:effectLst>
            <a:softEdge rad="112500"/>
          </a:effectLst>
          <a:scene3d>
            <a:camera prst="perspectiveContrastingLeftFacing"/>
            <a:lightRig rig="threePt" dir="t"/>
          </a:scene3d>
        </p:spPr>
      </p:pic>
      <p:pic>
        <p:nvPicPr>
          <p:cNvPr id="3" name="Immagine 2">
            <a:extLst>
              <a:ext uri="{FF2B5EF4-FFF2-40B4-BE49-F238E27FC236}">
                <a16:creationId xmlns:a16="http://schemas.microsoft.com/office/drawing/2014/main" id="{F89BFDB3-9AD1-73F8-B79D-CC8C212643FB}"/>
              </a:ext>
            </a:extLst>
          </p:cNvPr>
          <p:cNvPicPr>
            <a:picLocks noChangeAspect="1"/>
          </p:cNvPicPr>
          <p:nvPr/>
        </p:nvPicPr>
        <p:blipFill>
          <a:blip r:embed="rId6"/>
          <a:stretch>
            <a:fillRect/>
          </a:stretch>
        </p:blipFill>
        <p:spPr>
          <a:xfrm rot="741189">
            <a:off x="2674575" y="358778"/>
            <a:ext cx="2561278" cy="2561278"/>
          </a:xfrm>
          <a:prstGeom prst="ellipse">
            <a:avLst/>
          </a:prstGeom>
          <a:ln>
            <a:noFill/>
          </a:ln>
          <a:effectLst>
            <a:softEdge rad="112500"/>
          </a:effectLst>
        </p:spPr>
      </p:pic>
    </p:spTree>
    <p:extLst>
      <p:ext uri="{BB962C8B-B14F-4D97-AF65-F5344CB8AC3E}">
        <p14:creationId xmlns:p14="http://schemas.microsoft.com/office/powerpoint/2010/main" val="2266808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5">
            <a:extLst>
              <a:ext uri="{FF2B5EF4-FFF2-40B4-BE49-F238E27FC236}">
                <a16:creationId xmlns:a16="http://schemas.microsoft.com/office/drawing/2014/main" id="{1878E56B-5778-E47B-A20B-8EA5EA56B824}"/>
              </a:ext>
            </a:extLst>
          </p:cNvPr>
          <p:cNvSpPr>
            <a:spLocks noGrp="1"/>
          </p:cNvSpPr>
          <p:nvPr>
            <p:ph idx="1"/>
          </p:nvPr>
        </p:nvSpPr>
        <p:spPr>
          <a:xfrm>
            <a:off x="684998" y="839804"/>
            <a:ext cx="10668000" cy="5178391"/>
          </a:xfrm>
          <a:ln w="38100"/>
          <a:scene3d>
            <a:camera prst="isometricOffAxis1Right"/>
            <a:lightRig rig="threePt" dir="t"/>
          </a:scene3d>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endParaRPr lang="it-IT" b="1" dirty="0">
              <a:latin typeface="Aharoni" panose="02010803020104030203" pitchFamily="2" charset="-79"/>
              <a:cs typeface="Aharoni" panose="02010803020104030203" pitchFamily="2" charset="-79"/>
            </a:endParaRPr>
          </a:p>
          <a:p>
            <a:pPr marL="0" indent="0" algn="ctr">
              <a:buNone/>
            </a:pPr>
            <a:endParaRPr lang="it-IT" b="1" dirty="0">
              <a:latin typeface="Aharoni" panose="02010803020104030203" pitchFamily="2" charset="-79"/>
              <a:cs typeface="Aharoni" panose="02010803020104030203" pitchFamily="2" charset="-79"/>
            </a:endParaRPr>
          </a:p>
          <a:p>
            <a:pPr marL="0" indent="0" algn="ctr">
              <a:buNone/>
            </a:pPr>
            <a:r>
              <a:rPr lang="it-IT" b="1" dirty="0">
                <a:latin typeface="Aharoni" panose="02010803020104030203" pitchFamily="2" charset="-79"/>
                <a:cs typeface="Aharoni" panose="02010803020104030203" pitchFamily="2" charset="-79"/>
              </a:rPr>
              <a:t>Lavoro realizzato da:</a:t>
            </a:r>
          </a:p>
          <a:p>
            <a:pPr marL="0" indent="0" algn="ctr">
              <a:buNone/>
            </a:pPr>
            <a:r>
              <a:rPr lang="it-IT" b="1" dirty="0"/>
              <a:t>Diodati Domenico Pio</a:t>
            </a:r>
          </a:p>
          <a:p>
            <a:pPr marL="0" indent="0">
              <a:buNone/>
            </a:pPr>
            <a:endParaRPr lang="it-IT" dirty="0"/>
          </a:p>
          <a:p>
            <a:endParaRPr lang="it-IT" dirty="0"/>
          </a:p>
          <a:p>
            <a:endParaRPr lang="it-IT" dirty="0"/>
          </a:p>
        </p:txBody>
      </p:sp>
    </p:spTree>
    <p:extLst>
      <p:ext uri="{BB962C8B-B14F-4D97-AF65-F5344CB8AC3E}">
        <p14:creationId xmlns:p14="http://schemas.microsoft.com/office/powerpoint/2010/main" val="30291478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animEffect transition="in" filter="fade">
                                      <p:cBhvr>
                                        <p:cTn id="7" dur="2000"/>
                                        <p:tgtEl>
                                          <p:spTgt spid="6">
                                            <p:bg/>
                                          </p:spTgt>
                                        </p:tgtEl>
                                      </p:cBhvr>
                                    </p:animEffect>
                                    <p:anim calcmode="lin" valueType="num">
                                      <p:cBhvr>
                                        <p:cTn id="8" dur="2000" fill="hold"/>
                                        <p:tgtEl>
                                          <p:spTgt spid="6">
                                            <p:bg/>
                                          </p:spTgt>
                                        </p:tgtEl>
                                        <p:attrNameLst>
                                          <p:attrName>ppt_w</p:attrName>
                                        </p:attrNameLst>
                                      </p:cBhvr>
                                      <p:tavLst>
                                        <p:tav tm="0" fmla="#ppt_w*sin(2.5*pi*$)">
                                          <p:val>
                                            <p:fltVal val="0"/>
                                          </p:val>
                                        </p:tav>
                                        <p:tav tm="100000">
                                          <p:val>
                                            <p:fltVal val="1"/>
                                          </p:val>
                                        </p:tav>
                                      </p:tavLst>
                                    </p:anim>
                                    <p:anim calcmode="lin" valueType="num">
                                      <p:cBhvr>
                                        <p:cTn id="9" dur="2000" fill="hold"/>
                                        <p:tgtEl>
                                          <p:spTgt spid="6">
                                            <p:bg/>
                                          </p:spTgt>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grpId="0"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2000"/>
                                        <p:tgtEl>
                                          <p:spTgt spid="6">
                                            <p:txEl>
                                              <p:pRg st="2" end="2"/>
                                            </p:txEl>
                                          </p:spTgt>
                                        </p:tgtEl>
                                      </p:cBhvr>
                                    </p:animEffect>
                                    <p:anim calcmode="lin" valueType="num">
                                      <p:cBhvr>
                                        <p:cTn id="15" dur="2000" fill="hold"/>
                                        <p:tgtEl>
                                          <p:spTgt spid="6">
                                            <p:txEl>
                                              <p:pRg st="2" end="2"/>
                                            </p:txEl>
                                          </p:spTgt>
                                        </p:tgtEl>
                                        <p:attrNameLst>
                                          <p:attrName>ppt_w</p:attrName>
                                        </p:attrNameLst>
                                      </p:cBhvr>
                                      <p:tavLst>
                                        <p:tav tm="0" fmla="#ppt_w*sin(2.5*pi*$)">
                                          <p:val>
                                            <p:fltVal val="0"/>
                                          </p:val>
                                        </p:tav>
                                        <p:tav tm="100000">
                                          <p:val>
                                            <p:fltVal val="1"/>
                                          </p:val>
                                        </p:tav>
                                      </p:tavLst>
                                    </p:anim>
                                    <p:anim calcmode="lin" valueType="num">
                                      <p:cBhvr>
                                        <p:cTn id="16" dur="2000" fill="hold"/>
                                        <p:tgtEl>
                                          <p:spTgt spid="6">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grpId="0"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2000"/>
                                        <p:tgtEl>
                                          <p:spTgt spid="6">
                                            <p:txEl>
                                              <p:pRg st="3" end="3"/>
                                            </p:txEl>
                                          </p:spTgt>
                                        </p:tgtEl>
                                      </p:cBhvr>
                                    </p:animEffect>
                                    <p:anim calcmode="lin" valueType="num">
                                      <p:cBhvr>
                                        <p:cTn id="22" dur="2000" fill="hold"/>
                                        <p:tgtEl>
                                          <p:spTgt spid="6">
                                            <p:txEl>
                                              <p:pRg st="3" end="3"/>
                                            </p:txEl>
                                          </p:spTgt>
                                        </p:tgtEl>
                                        <p:attrNameLst>
                                          <p:attrName>ppt_w</p:attrName>
                                        </p:attrNameLst>
                                      </p:cBhvr>
                                      <p:tavLst>
                                        <p:tav tm="0" fmla="#ppt_w*sin(2.5*pi*$)">
                                          <p:val>
                                            <p:fltVal val="0"/>
                                          </p:val>
                                        </p:tav>
                                        <p:tav tm="100000">
                                          <p:val>
                                            <p:fltVal val="1"/>
                                          </p:val>
                                        </p:tav>
                                      </p:tavLst>
                                    </p:anim>
                                    <p:anim calcmode="lin" valueType="num">
                                      <p:cBhvr>
                                        <p:cTn id="23" dur="2000" fill="hold"/>
                                        <p:tgtEl>
                                          <p:spTgt spid="6">
                                            <p:txEl>
                                              <p:pRg st="3" end="3"/>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62588DF-0E97-6B17-A0FF-A0C244C6B1CA}"/>
              </a:ext>
            </a:extLst>
          </p:cNvPr>
          <p:cNvSpPr>
            <a:spLocks noGrp="1"/>
          </p:cNvSpPr>
          <p:nvPr>
            <p:ph type="title"/>
          </p:nvPr>
        </p:nvSpPr>
        <p:spPr/>
        <p:txBody>
          <a:bodyPr>
            <a:normAutofit fontScale="90000"/>
          </a:bodyPr>
          <a:lstStyle/>
          <a:p>
            <a:r>
              <a:rPr lang="it-IT" b="1" i="0" u="none" strike="noStrike" dirty="0">
                <a:effectLst/>
                <a:latin typeface="Poppins" panose="00000500000000000000" pitchFamily="2" charset="0"/>
              </a:rPr>
              <a:t>Chi era Oskar Schindler?</a:t>
            </a:r>
            <a:br>
              <a:rPr lang="it-IT" b="1" i="0" dirty="0">
                <a:solidFill>
                  <a:srgbClr val="000000"/>
                </a:solidFill>
                <a:effectLst/>
                <a:latin typeface="Poppins" panose="00000500000000000000" pitchFamily="2" charset="0"/>
              </a:rPr>
            </a:br>
            <a:r>
              <a:rPr lang="it-IT" b="1" i="0" dirty="0">
                <a:solidFill>
                  <a:srgbClr val="000000"/>
                </a:solidFill>
                <a:effectLst/>
                <a:latin typeface="Poppins" panose="00000500000000000000" pitchFamily="2" charset="0"/>
              </a:rPr>
              <a:t>               </a:t>
            </a:r>
            <a:r>
              <a:rPr lang="it-IT" b="1" i="0" dirty="0">
                <a:effectLst/>
                <a:latin typeface="Poppins" panose="00000500000000000000" pitchFamily="2" charset="0"/>
              </a:rPr>
              <a:t>«</a:t>
            </a:r>
            <a:r>
              <a:rPr lang="it-IT" sz="3600" b="1" dirty="0">
                <a:latin typeface="Poppins" panose="00000500000000000000" pitchFamily="2" charset="0"/>
              </a:rPr>
              <a:t>I</a:t>
            </a:r>
            <a:r>
              <a:rPr lang="it-IT" sz="3600" b="1" i="0" dirty="0">
                <a:effectLst/>
                <a:latin typeface="Poppins" panose="00000500000000000000" pitchFamily="2" charset="0"/>
              </a:rPr>
              <a:t>l nazista che diventò un eroe&gt;&gt;</a:t>
            </a:r>
            <a:br>
              <a:rPr lang="it-IT" b="1" i="0" dirty="0">
                <a:solidFill>
                  <a:srgbClr val="000000"/>
                </a:solidFill>
                <a:effectLst/>
                <a:latin typeface="Poppins" panose="00000500000000000000" pitchFamily="2" charset="0"/>
              </a:rPr>
            </a:br>
            <a:endParaRPr lang="it-IT" dirty="0"/>
          </a:p>
        </p:txBody>
      </p:sp>
      <p:sp>
        <p:nvSpPr>
          <p:cNvPr id="3" name="Segnaposto contenuto 2">
            <a:extLst>
              <a:ext uri="{FF2B5EF4-FFF2-40B4-BE49-F238E27FC236}">
                <a16:creationId xmlns:a16="http://schemas.microsoft.com/office/drawing/2014/main" id="{64E4DA7C-4EE5-8C82-0EE0-9AB0184BC27F}"/>
              </a:ext>
            </a:extLst>
          </p:cNvPr>
          <p:cNvSpPr>
            <a:spLocks noGrp="1"/>
          </p:cNvSpPr>
          <p:nvPr>
            <p:ph idx="1"/>
          </p:nvPr>
        </p:nvSpPr>
        <p:spPr>
          <a:xfrm>
            <a:off x="656122" y="2054994"/>
            <a:ext cx="10668000" cy="3818083"/>
          </a:xfrm>
        </p:spPr>
        <p:txBody>
          <a:bodyPr/>
          <a:lstStyle/>
          <a:p>
            <a:pPr marL="0" indent="0" algn="just">
              <a:buNone/>
            </a:pPr>
            <a:r>
              <a:rPr lang="it-IT" dirty="0"/>
              <a:t>Imprenditore tedesco, nato in Moravia, allora provincia dell'Impero Austro-Ungarico, il 28 aprile del 1908 nella cittadina di </a:t>
            </a:r>
            <a:r>
              <a:rPr lang="it-IT" dirty="0" err="1"/>
              <a:t>Svitavy</a:t>
            </a:r>
            <a:r>
              <a:rPr lang="it-IT" dirty="0"/>
              <a:t>, che durante la seconda guerra mondiale, con l'aiuto della moglie e dei dipendenti, ha salvato circa 1.100 ebrei dai campi di sterminio, impiegandoli come operai nelle sue fabbriche di attrezzature per l'esercito tedesco. </a:t>
            </a:r>
          </a:p>
        </p:txBody>
      </p:sp>
    </p:spTree>
    <p:extLst>
      <p:ext uri="{BB962C8B-B14F-4D97-AF65-F5344CB8AC3E}">
        <p14:creationId xmlns:p14="http://schemas.microsoft.com/office/powerpoint/2010/main" val="419043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443D013D-17B0-064A-7BFA-B52AFDEB144E}"/>
              </a:ext>
            </a:extLst>
          </p:cNvPr>
          <p:cNvSpPr>
            <a:spLocks noGrp="1"/>
          </p:cNvSpPr>
          <p:nvPr>
            <p:ph idx="1"/>
          </p:nvPr>
        </p:nvSpPr>
        <p:spPr>
          <a:xfrm>
            <a:off x="762000" y="808522"/>
            <a:ext cx="10668000" cy="5236143"/>
          </a:xfrm>
        </p:spPr>
        <p:txBody>
          <a:bodyPr>
            <a:normAutofit fontScale="85000" lnSpcReduction="20000"/>
          </a:bodyPr>
          <a:lstStyle/>
          <a:p>
            <a:pPr marL="0" indent="0" algn="just">
              <a:buNone/>
            </a:pPr>
            <a:r>
              <a:rPr lang="it-IT" sz="3100" dirty="0"/>
              <a:t>Oskar Schindler nacque nel 1908 in Moravia, parte dell'attuale Repubblica Ceca, in una famiglia tedesca e cattolica. Nel 1936, all'età di 28 anni, iniziò a lavorare per i Servizi Segreti Militari tedeschi e poco dopo si iscrisse al Partito Nazista. La biografia di quei suoi anni di vita ci riporta l'immagine di un uomo opportunista, quasi esclusivamente interessato ai soldi e a garantirsi uno stile di vita agiato e raffinato. Fece presto carriera e strinse rapporti con i vertici politici ed economici della Germania nazista. Allo scoppio della Seconda Guerra Mondiale si trasferì con la moglie nella Polonia occupata, dove acquisì una fabbrica appartenuta a un membro della comunità ebraica di Cracovia. Per questa sua attività iniziò presto a impiegare lavoratori forzati provenienti dal ghetto cittadino.</a:t>
            </a:r>
          </a:p>
          <a:p>
            <a:pPr algn="just"/>
            <a:endParaRPr lang="it-IT" dirty="0"/>
          </a:p>
          <a:p>
            <a:pPr algn="just"/>
            <a:endParaRPr lang="it-IT" dirty="0"/>
          </a:p>
        </p:txBody>
      </p:sp>
    </p:spTree>
    <p:extLst>
      <p:ext uri="{BB962C8B-B14F-4D97-AF65-F5344CB8AC3E}">
        <p14:creationId xmlns:p14="http://schemas.microsoft.com/office/powerpoint/2010/main" val="3099417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A15C4820-F37C-36DD-C453-D16C46243CEC}"/>
              </a:ext>
            </a:extLst>
          </p:cNvPr>
          <p:cNvSpPr>
            <a:spLocks noGrp="1"/>
          </p:cNvSpPr>
          <p:nvPr>
            <p:ph idx="1"/>
          </p:nvPr>
        </p:nvSpPr>
        <p:spPr>
          <a:xfrm>
            <a:off x="762000" y="673768"/>
            <a:ext cx="10668000" cy="5611529"/>
          </a:xfrm>
        </p:spPr>
        <p:txBody>
          <a:bodyPr>
            <a:normAutofit fontScale="77500" lnSpcReduction="20000"/>
          </a:bodyPr>
          <a:lstStyle/>
          <a:p>
            <a:pPr marL="0" indent="0">
              <a:buNone/>
            </a:pPr>
            <a:r>
              <a:rPr lang="it-IT" dirty="0"/>
              <a:t>L'unica cosa che in quei primi anni di guerra appare diversa in Schindler, rispetto agli altri occupanti nazisti, è il comportamento con i propri lavoratori ebrei, che cercò sempre di proteggere dalla disumanità delle discriminazioni e delle persecuzioni. Nel corso dei mesi, Schindler proverà sempre più orrore per la brutalità delle politiche naziste contro gli ebrei e ciò lo porterà a maturare il piano per mettere in salvo quante più persone gli era possibile. Fu più volte arrestato e interrogato con l'accusa di irregolarità per l'aiuto che stava fornendo agli ebrei, ma non ebbe paura: continuò a falsificare documenti e a corrompere funzionari del Terzo Reich, e infine compilò quella che passerà alla Storia come la "Lista di Schindler". Questa era un elenco di circa 1.200 ebrei che vi figuravano come necessari per l'apertura di una nuova fabbrica nella Cecoslovacchia occupata, presentata come utile allo sforzo bellico. Grazie a Schindler, queste persone furono trasferite dalla Polonia e riuscirono a salvarsi dallo sterminio di massa perpetrato dai nazisti negli ultimi mesi del conflitto.</a:t>
            </a:r>
          </a:p>
          <a:p>
            <a:endParaRPr lang="it-IT" dirty="0"/>
          </a:p>
        </p:txBody>
      </p:sp>
    </p:spTree>
    <p:extLst>
      <p:ext uri="{BB962C8B-B14F-4D97-AF65-F5344CB8AC3E}">
        <p14:creationId xmlns:p14="http://schemas.microsoft.com/office/powerpoint/2010/main" val="1662128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F4BFE0B-B289-6CFA-BDF6-9CA582487F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138" y="270204"/>
            <a:ext cx="4057550" cy="5469147"/>
          </a:xfrm>
          <a:prstGeom prst="rect">
            <a:avLst/>
          </a:prstGeom>
          <a:ln w="889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
        <p:nvSpPr>
          <p:cNvPr id="5" name="CasellaDiTesto 4">
            <a:extLst>
              <a:ext uri="{FF2B5EF4-FFF2-40B4-BE49-F238E27FC236}">
                <a16:creationId xmlns:a16="http://schemas.microsoft.com/office/drawing/2014/main" id="{8CB1EDBD-47B4-1A2F-AA81-50D9DB66D280}"/>
              </a:ext>
            </a:extLst>
          </p:cNvPr>
          <p:cNvSpPr txBox="1"/>
          <p:nvPr/>
        </p:nvSpPr>
        <p:spPr>
          <a:xfrm>
            <a:off x="1836018" y="5739351"/>
            <a:ext cx="6097604" cy="923330"/>
          </a:xfrm>
          <a:prstGeom prst="rect">
            <a:avLst/>
          </a:prstGeom>
          <a:noFill/>
        </p:spPr>
        <p:txBody>
          <a:bodyPr wrap="square">
            <a:spAutoFit/>
          </a:bodyPr>
          <a:lstStyle/>
          <a:p>
            <a:r>
              <a:rPr lang="it-IT" b="0" i="0" dirty="0">
                <a:effectLst/>
                <a:latin typeface="verdana" panose="020B0604030504040204" pitchFamily="34" charset="0"/>
              </a:rPr>
              <a:t>La lista</a:t>
            </a:r>
            <a:r>
              <a:rPr lang="it-IT" dirty="0">
                <a:latin typeface="verdana" panose="020B0604030504040204" pitchFamily="34" charset="0"/>
              </a:rPr>
              <a:t> sta </a:t>
            </a:r>
            <a:r>
              <a:rPr lang="it-IT" b="0" i="0" dirty="0">
                <a:effectLst/>
                <a:latin typeface="verdana" panose="020B0604030504040204" pitchFamily="34" charset="0"/>
              </a:rPr>
              <a:t> a significare l’importanza e la seconda possibilità che hanno potuto avere le persone elencate </a:t>
            </a:r>
            <a:endParaRPr lang="it-IT" dirty="0"/>
          </a:p>
        </p:txBody>
      </p:sp>
      <p:sp>
        <p:nvSpPr>
          <p:cNvPr id="7" name="CasellaDiTesto 6">
            <a:extLst>
              <a:ext uri="{FF2B5EF4-FFF2-40B4-BE49-F238E27FC236}">
                <a16:creationId xmlns:a16="http://schemas.microsoft.com/office/drawing/2014/main" id="{174882F2-7600-8E64-961D-37B7305CC0A8}"/>
              </a:ext>
            </a:extLst>
          </p:cNvPr>
          <p:cNvSpPr txBox="1"/>
          <p:nvPr/>
        </p:nvSpPr>
        <p:spPr>
          <a:xfrm>
            <a:off x="6229149" y="1967061"/>
            <a:ext cx="5369293" cy="2923877"/>
          </a:xfrm>
          <a:prstGeom prst="rect">
            <a:avLst/>
          </a:prstGeom>
          <a:noFill/>
        </p:spPr>
        <p:txBody>
          <a:bodyPr wrap="square">
            <a:spAutoFit/>
          </a:bodyPr>
          <a:lstStyle/>
          <a:p>
            <a:r>
              <a:rPr lang="it-IT" sz="2400" dirty="0"/>
              <a:t>Tr</a:t>
            </a:r>
            <a:r>
              <a:rPr lang="it-IT" sz="2000" dirty="0"/>
              <a:t>a le più importanti, c'è una lista di 1117 nomi, che fu conservata da uno dei sopravvissuti. L'ultima lista invece, risale al 18 aprile 1945, e contiene 801 nomi. </a:t>
            </a:r>
          </a:p>
          <a:p>
            <a:r>
              <a:rPr lang="it-IT" sz="2000" dirty="0"/>
              <a:t>Questa fu ritrovata per caso nel 1999, in una valigia che lo stesso imprenditore dimenticò nella casa di una coppia di amici a Stoccarda, per passare poi nelle mani dei collezionisti californiani Gary </a:t>
            </a:r>
            <a:r>
              <a:rPr lang="it-IT" sz="2000" dirty="0" err="1"/>
              <a:t>Zimet</a:t>
            </a:r>
            <a:r>
              <a:rPr lang="it-IT" sz="2000" dirty="0"/>
              <a:t> ed Eric Garin. </a:t>
            </a:r>
          </a:p>
        </p:txBody>
      </p:sp>
      <p:sp>
        <p:nvSpPr>
          <p:cNvPr id="9" name="CasellaDiTesto 8">
            <a:extLst>
              <a:ext uri="{FF2B5EF4-FFF2-40B4-BE49-F238E27FC236}">
                <a16:creationId xmlns:a16="http://schemas.microsoft.com/office/drawing/2014/main" id="{3BDF47F4-3888-5D50-A83F-A505CC7B2A58}"/>
              </a:ext>
            </a:extLst>
          </p:cNvPr>
          <p:cNvSpPr txBox="1"/>
          <p:nvPr/>
        </p:nvSpPr>
        <p:spPr>
          <a:xfrm>
            <a:off x="5909911" y="541842"/>
            <a:ext cx="5236144" cy="1015663"/>
          </a:xfrm>
          <a:prstGeom prst="rect">
            <a:avLst/>
          </a:prstGeom>
          <a:noFill/>
        </p:spPr>
        <p:txBody>
          <a:bodyPr wrap="square">
            <a:spAutoFit/>
          </a:bodyPr>
          <a:lstStyle/>
          <a:p>
            <a:r>
              <a:rPr lang="it-IT" sz="2000" dirty="0"/>
              <a:t>Nelle liste erano inseriti i nomi, il genere, la data di nascita, la religione, la nazionalità e il ruolo all’interno della fabbrica.</a:t>
            </a:r>
          </a:p>
        </p:txBody>
      </p:sp>
    </p:spTree>
    <p:extLst>
      <p:ext uri="{BB962C8B-B14F-4D97-AF65-F5344CB8AC3E}">
        <p14:creationId xmlns:p14="http://schemas.microsoft.com/office/powerpoint/2010/main" val="3016559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1000" fill="hold"/>
                                        <p:tgtEl>
                                          <p:spTgt spid="2050"/>
                                        </p:tgtEl>
                                        <p:attrNameLst>
                                          <p:attrName>ppt_w</p:attrName>
                                        </p:attrNameLst>
                                      </p:cBhvr>
                                      <p:tavLst>
                                        <p:tav tm="0">
                                          <p:val>
                                            <p:fltVal val="0"/>
                                          </p:val>
                                        </p:tav>
                                        <p:tav tm="100000">
                                          <p:val>
                                            <p:strVal val="#ppt_w"/>
                                          </p:val>
                                        </p:tav>
                                      </p:tavLst>
                                    </p:anim>
                                    <p:anim calcmode="lin" valueType="num">
                                      <p:cBhvr>
                                        <p:cTn id="8" dur="1000" fill="hold"/>
                                        <p:tgtEl>
                                          <p:spTgt spid="2050"/>
                                        </p:tgtEl>
                                        <p:attrNameLst>
                                          <p:attrName>ppt_h</p:attrName>
                                        </p:attrNameLst>
                                      </p:cBhvr>
                                      <p:tavLst>
                                        <p:tav tm="0">
                                          <p:val>
                                            <p:fltVal val="0"/>
                                          </p:val>
                                        </p:tav>
                                        <p:tav tm="100000">
                                          <p:val>
                                            <p:strVal val="#ppt_h"/>
                                          </p:val>
                                        </p:tav>
                                      </p:tavLst>
                                    </p:anim>
                                    <p:anim calcmode="lin" valueType="num">
                                      <p:cBhvr>
                                        <p:cTn id="9" dur="1000" fill="hold"/>
                                        <p:tgtEl>
                                          <p:spTgt spid="2050"/>
                                        </p:tgtEl>
                                        <p:attrNameLst>
                                          <p:attrName>style.rotation</p:attrName>
                                        </p:attrNameLst>
                                      </p:cBhvr>
                                      <p:tavLst>
                                        <p:tav tm="0">
                                          <p:val>
                                            <p:fltVal val="90"/>
                                          </p:val>
                                        </p:tav>
                                        <p:tav tm="100000">
                                          <p:val>
                                            <p:fltVal val="0"/>
                                          </p:val>
                                        </p:tav>
                                      </p:tavLst>
                                    </p:anim>
                                    <p:animEffect transition="in" filter="fade">
                                      <p:cBhvr>
                                        <p:cTn id="10"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BB766ABB-332E-E1F1-DEE3-DF7FF43A729E}"/>
              </a:ext>
            </a:extLst>
          </p:cNvPr>
          <p:cNvSpPr>
            <a:spLocks noGrp="1"/>
          </p:cNvSpPr>
          <p:nvPr>
            <p:ph idx="1"/>
          </p:nvPr>
        </p:nvSpPr>
        <p:spPr>
          <a:xfrm>
            <a:off x="761999" y="567891"/>
            <a:ext cx="11086699" cy="5640404"/>
          </a:xfrm>
        </p:spPr>
        <p:txBody>
          <a:bodyPr>
            <a:normAutofit fontScale="55000" lnSpcReduction="20000"/>
          </a:bodyPr>
          <a:lstStyle/>
          <a:p>
            <a:pPr marL="0" indent="0">
              <a:buNone/>
            </a:pPr>
            <a:r>
              <a:rPr lang="it-IT" sz="3500" dirty="0"/>
              <a:t>Dopo l'invasione nazista della Polonia, infatti, Schindler si trasferisce a Cracovia per cercare investimenti e, grazie ai suoi modi e alla sua bravura nel reperire prodotti al mercato nero, riesce ad eccellere nelle relazioni con i gerarchi locali. </a:t>
            </a:r>
          </a:p>
          <a:p>
            <a:pPr marL="0" indent="0">
              <a:buNone/>
            </a:pPr>
            <a:r>
              <a:rPr lang="it-IT" sz="3500" dirty="0"/>
              <a:t>Costruisce una solida rete di contatti grazie anche a generose tangenti e si trasferisce in un appartamento nella zona più elegante, dove convive con Ingrid una donna tedesca, e contemporaneamente intreccia una relazione duratura con Victoria, la segretaria polacca. </a:t>
            </a:r>
          </a:p>
          <a:p>
            <a:pPr marL="0" indent="0">
              <a:buNone/>
            </a:pPr>
            <a:r>
              <a:rPr lang="it-IT" sz="3500" dirty="0"/>
              <a:t>Si interessa a una fabbrica in fallimento precedentemente di proprietà di ebrei, la </a:t>
            </a:r>
            <a:r>
              <a:rPr lang="it-IT" sz="3500" b="1" dirty="0" err="1"/>
              <a:t>Rekord</a:t>
            </a:r>
            <a:r>
              <a:rPr lang="it-IT" sz="3500" b="1" dirty="0"/>
              <a:t> </a:t>
            </a:r>
            <a:r>
              <a:rPr lang="it-IT" sz="3500" dirty="0"/>
              <a:t>che produce oggetti smaltati: </a:t>
            </a:r>
          </a:p>
          <a:p>
            <a:pPr marL="0" indent="0">
              <a:buNone/>
            </a:pPr>
            <a:r>
              <a:rPr lang="it-IT" sz="3500" dirty="0"/>
              <a:t>- concorda con il tribunale il prezzo per rilevare l’attività,</a:t>
            </a:r>
          </a:p>
          <a:p>
            <a:pPr marL="0" indent="0">
              <a:buNone/>
            </a:pPr>
            <a:r>
              <a:rPr lang="it-IT" sz="3500" dirty="0"/>
              <a:t>- assume i 45 dipendenti rimasti,</a:t>
            </a:r>
          </a:p>
          <a:p>
            <a:pPr marL="0" indent="0">
              <a:buNone/>
            </a:pPr>
            <a:r>
              <a:rPr lang="it-IT" sz="3500" dirty="0"/>
              <a:t>- firma contratti con l’esercito tedesco per le prime forniture,</a:t>
            </a:r>
          </a:p>
          <a:p>
            <a:pPr marL="0" indent="0">
              <a:buNone/>
            </a:pPr>
            <a:r>
              <a:rPr lang="it-IT" sz="3500" dirty="0"/>
              <a:t>- assume anche il direttore amministrativo, Abraham </a:t>
            </a:r>
            <a:r>
              <a:rPr lang="it-IT" sz="3500" dirty="0" err="1"/>
              <a:t>Bankier</a:t>
            </a:r>
            <a:r>
              <a:rPr lang="it-IT" sz="3500" dirty="0"/>
              <a:t>, che lo aiuta a cercare investitori ebrei per fare ripartire la produzione.</a:t>
            </a:r>
          </a:p>
          <a:p>
            <a:pPr marL="0" indent="0">
              <a:buNone/>
            </a:pPr>
            <a:r>
              <a:rPr lang="it-IT" sz="3500" dirty="0"/>
              <a:t>- stabilisce la propria produzione nel distretto industriale di </a:t>
            </a:r>
            <a:r>
              <a:rPr lang="it-IT" sz="3500" dirty="0" err="1"/>
              <a:t>Zabłocie</a:t>
            </a:r>
            <a:r>
              <a:rPr lang="it-IT" sz="3500" dirty="0"/>
              <a:t>, fuori da Cracovia e ribattezza la fabbrica come </a:t>
            </a:r>
            <a:r>
              <a:rPr lang="it-IT" sz="3500" b="1" dirty="0"/>
              <a:t>Deutsche </a:t>
            </a:r>
            <a:r>
              <a:rPr lang="it-IT" sz="3500" b="1" dirty="0" err="1"/>
              <a:t>Emaillewaren-Fabrik</a:t>
            </a:r>
            <a:r>
              <a:rPr lang="it-IT" sz="3500" b="1" dirty="0"/>
              <a:t> Oskar Schindler.</a:t>
            </a:r>
          </a:p>
          <a:p>
            <a:pPr marL="0" indent="0">
              <a:buNone/>
            </a:pPr>
            <a:endParaRPr lang="it-IT" dirty="0"/>
          </a:p>
          <a:p>
            <a:pPr marL="0" indent="0">
              <a:buNone/>
            </a:pPr>
            <a:endParaRPr lang="it-IT" dirty="0"/>
          </a:p>
          <a:p>
            <a:pPr marL="0" indent="0">
              <a:buNone/>
            </a:pPr>
            <a:endParaRPr lang="it-IT" dirty="0"/>
          </a:p>
        </p:txBody>
      </p:sp>
    </p:spTree>
    <p:extLst>
      <p:ext uri="{BB962C8B-B14F-4D97-AF65-F5344CB8AC3E}">
        <p14:creationId xmlns:p14="http://schemas.microsoft.com/office/powerpoint/2010/main" val="2926003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595D17A0-4BE0-2764-7708-B00B21B277F0}"/>
              </a:ext>
            </a:extLst>
          </p:cNvPr>
          <p:cNvPicPr>
            <a:picLocks noChangeAspect="1"/>
          </p:cNvPicPr>
          <p:nvPr/>
        </p:nvPicPr>
        <p:blipFill>
          <a:blip r:embed="rId2"/>
          <a:stretch>
            <a:fillRect/>
          </a:stretch>
        </p:blipFill>
        <p:spPr>
          <a:xfrm rot="321384">
            <a:off x="9306529" y="2692325"/>
            <a:ext cx="2595111" cy="3460148"/>
          </a:xfrm>
          <a:prstGeom prst="rect">
            <a:avLst/>
          </a:prstGeom>
        </p:spPr>
      </p:pic>
      <p:sp>
        <p:nvSpPr>
          <p:cNvPr id="3" name="Segnaposto contenuto 2">
            <a:extLst>
              <a:ext uri="{FF2B5EF4-FFF2-40B4-BE49-F238E27FC236}">
                <a16:creationId xmlns:a16="http://schemas.microsoft.com/office/drawing/2014/main" id="{ADBFC383-F2F9-3D2D-D310-5107BF460DCE}"/>
              </a:ext>
            </a:extLst>
          </p:cNvPr>
          <p:cNvSpPr>
            <a:spLocks noGrp="1"/>
          </p:cNvSpPr>
          <p:nvPr>
            <p:ph idx="1"/>
          </p:nvPr>
        </p:nvSpPr>
        <p:spPr>
          <a:xfrm>
            <a:off x="492492" y="591954"/>
            <a:ext cx="10668000" cy="5317958"/>
          </a:xfrm>
        </p:spPr>
        <p:txBody>
          <a:bodyPr>
            <a:normAutofit fontScale="77500" lnSpcReduction="20000"/>
          </a:bodyPr>
          <a:lstStyle/>
          <a:p>
            <a:pPr marL="0" indent="0">
              <a:buNone/>
            </a:pPr>
            <a:r>
              <a:rPr lang="it-IT" dirty="0"/>
              <a:t>Alla fine della guerra Schindler era rimasto senza soldi e furono le organizzazioni dei sopravvissuti alla Shoah a finanziarlo nei suoi progetti per ricostruirsi una nuova vita, prima in Germania e poi in Argentina. Nel 1961 si recò per la prima volta in Israele, dove fu accolto da 220 delle persone sopravvissute grazie alle sue azioni. </a:t>
            </a:r>
          </a:p>
          <a:p>
            <a:pPr marL="0" indent="0">
              <a:buNone/>
            </a:pPr>
            <a:r>
              <a:rPr lang="it-IT" dirty="0"/>
              <a:t>Nel 1962 un albero fu piantato per lui a </a:t>
            </a:r>
            <a:r>
              <a:rPr lang="it-IT" dirty="0" err="1"/>
              <a:t>Yad</a:t>
            </a:r>
            <a:r>
              <a:rPr lang="it-IT" dirty="0"/>
              <a:t> Vashem</a:t>
            </a:r>
            <a:r>
              <a:rPr lang="it-IT" b="1" dirty="0"/>
              <a:t>, il Memoriale della </a:t>
            </a:r>
            <a:r>
              <a:rPr lang="it-IT" dirty="0"/>
              <a:t>Shoah di Gerusalemme, e nel 1993 fu riconosciuto </a:t>
            </a:r>
          </a:p>
          <a:p>
            <a:pPr marL="0" indent="0">
              <a:buNone/>
            </a:pPr>
            <a:r>
              <a:rPr lang="it-IT" b="1" dirty="0"/>
              <a:t>ufficialmente come </a:t>
            </a:r>
            <a:r>
              <a:rPr lang="it-IT" dirty="0"/>
              <a:t>Giusto fra le Nazioni insieme alla moglie </a:t>
            </a:r>
          </a:p>
          <a:p>
            <a:pPr marL="0" indent="0">
              <a:buNone/>
            </a:pPr>
            <a:r>
              <a:rPr lang="it-IT" dirty="0"/>
              <a:t>Emilie, che lo aiutò e lo sostenne nell'opera di salvataggio. </a:t>
            </a:r>
          </a:p>
          <a:p>
            <a:pPr marL="0" indent="0">
              <a:buNone/>
            </a:pPr>
            <a:r>
              <a:rPr lang="it-IT" dirty="0"/>
              <a:t>Fino alla sua morte, avvenuta nel 1974, visse tra la Germania e Israele. </a:t>
            </a:r>
          </a:p>
          <a:p>
            <a:pPr marL="0" indent="0">
              <a:buNone/>
            </a:pPr>
            <a:r>
              <a:rPr lang="it-IT" dirty="0"/>
              <a:t>Sulla sua tomba, nel cimitero cattolico di Gerusalemme, venne scritto: </a:t>
            </a:r>
          </a:p>
          <a:p>
            <a:pPr marL="0" indent="0">
              <a:buNone/>
            </a:pPr>
            <a:r>
              <a:rPr lang="it-IT" b="1" dirty="0"/>
              <a:t>"Oskar Schindler, l'indimenticabile salvatore di 1.200 ebrei perseguitati".</a:t>
            </a:r>
          </a:p>
          <a:p>
            <a:endParaRPr lang="it-IT" dirty="0"/>
          </a:p>
          <a:p>
            <a:endParaRPr lang="it-IT" dirty="0"/>
          </a:p>
          <a:p>
            <a:endParaRPr lang="it-IT" dirty="0"/>
          </a:p>
        </p:txBody>
      </p:sp>
    </p:spTree>
    <p:extLst>
      <p:ext uri="{BB962C8B-B14F-4D97-AF65-F5344CB8AC3E}">
        <p14:creationId xmlns:p14="http://schemas.microsoft.com/office/powerpoint/2010/main" val="1759123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2F84E372-8BD6-D3F0-E60A-F6639E87AA00}"/>
              </a:ext>
            </a:extLst>
          </p:cNvPr>
          <p:cNvSpPr txBox="1"/>
          <p:nvPr/>
        </p:nvSpPr>
        <p:spPr>
          <a:xfrm>
            <a:off x="933652" y="837398"/>
            <a:ext cx="9577136" cy="4801314"/>
          </a:xfrm>
          <a:prstGeom prst="rect">
            <a:avLst/>
          </a:prstGeom>
          <a:noFill/>
        </p:spPr>
        <p:txBody>
          <a:bodyPr wrap="square">
            <a:spAutoFit/>
          </a:bodyPr>
          <a:lstStyle/>
          <a:p>
            <a:r>
              <a:rPr lang="it-IT" dirty="0"/>
              <a:t>La storia di Schindler è stata resa nota al grande pubblico dal libro "La lista di Schindler" dello scrittore australiano Thomas Keneally </a:t>
            </a:r>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r>
              <a:rPr lang="it-IT" dirty="0"/>
              <a:t>e dall'omonimo film di Steven Spielberg, vincitore di sette Premi Oscar.</a:t>
            </a:r>
          </a:p>
        </p:txBody>
      </p:sp>
      <p:pic>
        <p:nvPicPr>
          <p:cNvPr id="7" name="Immagine 6">
            <a:extLst>
              <a:ext uri="{FF2B5EF4-FFF2-40B4-BE49-F238E27FC236}">
                <a16:creationId xmlns:a16="http://schemas.microsoft.com/office/drawing/2014/main" id="{3ABBAF43-B563-A226-580D-6C88EC36065B}"/>
              </a:ext>
            </a:extLst>
          </p:cNvPr>
          <p:cNvPicPr>
            <a:picLocks noChangeAspect="1"/>
          </p:cNvPicPr>
          <p:nvPr/>
        </p:nvPicPr>
        <p:blipFill>
          <a:blip r:embed="rId2"/>
          <a:stretch>
            <a:fillRect/>
          </a:stretch>
        </p:blipFill>
        <p:spPr>
          <a:xfrm rot="1206206">
            <a:off x="840783" y="1863773"/>
            <a:ext cx="2180883" cy="3130454"/>
          </a:xfrm>
          <a:prstGeom prst="rect">
            <a:avLst/>
          </a:prstGeom>
        </p:spPr>
      </p:pic>
      <p:pic>
        <p:nvPicPr>
          <p:cNvPr id="8" name="Immagine 7">
            <a:extLst>
              <a:ext uri="{FF2B5EF4-FFF2-40B4-BE49-F238E27FC236}">
                <a16:creationId xmlns:a16="http://schemas.microsoft.com/office/drawing/2014/main" id="{D99CF90B-9F58-DB73-5315-C37AA6978A0D}"/>
              </a:ext>
            </a:extLst>
          </p:cNvPr>
          <p:cNvPicPr>
            <a:picLocks noChangeAspect="1"/>
          </p:cNvPicPr>
          <p:nvPr/>
        </p:nvPicPr>
        <p:blipFill rotWithShape="1">
          <a:blip r:embed="rId3"/>
          <a:srcRect l="18247" r="17850"/>
          <a:stretch/>
        </p:blipFill>
        <p:spPr>
          <a:xfrm rot="893848">
            <a:off x="8804256" y="2955176"/>
            <a:ext cx="2663085" cy="3113221"/>
          </a:xfrm>
          <a:prstGeom prst="rect">
            <a:avLst/>
          </a:prstGeom>
        </p:spPr>
      </p:pic>
      <p:pic>
        <p:nvPicPr>
          <p:cNvPr id="11" name="Immagine 10">
            <a:extLst>
              <a:ext uri="{FF2B5EF4-FFF2-40B4-BE49-F238E27FC236}">
                <a16:creationId xmlns:a16="http://schemas.microsoft.com/office/drawing/2014/main" id="{D672F665-2B63-F482-9B42-5C32BC45DA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4750" y="2789744"/>
            <a:ext cx="4762500" cy="1771650"/>
          </a:xfrm>
          <a:prstGeom prst="rect">
            <a:avLst/>
          </a:prstGeom>
        </p:spPr>
      </p:pic>
      <p:sp>
        <p:nvSpPr>
          <p:cNvPr id="3" name="CasellaDiTesto 2">
            <a:extLst>
              <a:ext uri="{FF2B5EF4-FFF2-40B4-BE49-F238E27FC236}">
                <a16:creationId xmlns:a16="http://schemas.microsoft.com/office/drawing/2014/main" id="{A5982350-08E6-7F30-2F1D-314F1CFB4216}"/>
              </a:ext>
            </a:extLst>
          </p:cNvPr>
          <p:cNvSpPr txBox="1"/>
          <p:nvPr/>
        </p:nvSpPr>
        <p:spPr>
          <a:xfrm>
            <a:off x="3624894" y="1737467"/>
            <a:ext cx="7171187" cy="738664"/>
          </a:xfrm>
          <a:prstGeom prst="rect">
            <a:avLst/>
          </a:prstGeom>
          <a:noFill/>
        </p:spPr>
        <p:txBody>
          <a:bodyPr wrap="square">
            <a:spAutoFit/>
          </a:bodyPr>
          <a:lstStyle/>
          <a:p>
            <a:r>
              <a:rPr lang="it-IT" sz="1400" b="0" i="0" dirty="0">
                <a:solidFill>
                  <a:schemeClr val="tx2"/>
                </a:solidFill>
                <a:effectLst/>
                <a:latin typeface="Google Sans"/>
              </a:rPr>
              <a:t>Rievocando il significato della scena nel 2018, in occasione del 25esimo anniversario di "</a:t>
            </a:r>
            <a:r>
              <a:rPr lang="it-IT" sz="1400" b="0" i="0" dirty="0" err="1">
                <a:solidFill>
                  <a:schemeClr val="tx2"/>
                </a:solidFill>
                <a:effectLst/>
                <a:latin typeface="Google Sans"/>
              </a:rPr>
              <a:t>Schindler's</a:t>
            </a:r>
            <a:r>
              <a:rPr lang="it-IT" sz="1400" b="0" i="0" dirty="0">
                <a:solidFill>
                  <a:schemeClr val="tx2"/>
                </a:solidFill>
                <a:effectLst/>
                <a:latin typeface="Google Sans"/>
              </a:rPr>
              <a:t> List", Spielberg </a:t>
            </a:r>
            <a:r>
              <a:rPr lang="it-IT" sz="1400" b="0" i="0" dirty="0" err="1">
                <a:solidFill>
                  <a:schemeClr val="tx2"/>
                </a:solidFill>
                <a:effectLst/>
                <a:latin typeface="Google Sans"/>
              </a:rPr>
              <a:t>spiego'</a:t>
            </a:r>
            <a:r>
              <a:rPr lang="it-IT" sz="1400" b="0" i="0" dirty="0">
                <a:solidFill>
                  <a:schemeClr val="tx2"/>
                </a:solidFill>
                <a:effectLst/>
                <a:latin typeface="Google Sans"/>
              </a:rPr>
              <a:t> che per lui la scena della bambina con cappotto rosso rappresentava una chiamata alle armi contro </a:t>
            </a:r>
            <a:r>
              <a:rPr lang="it-IT" sz="1400" b="0" i="0" dirty="0" err="1">
                <a:solidFill>
                  <a:schemeClr val="tx2"/>
                </a:solidFill>
                <a:effectLst/>
                <a:latin typeface="Google Sans"/>
              </a:rPr>
              <a:t>atrocita'</a:t>
            </a:r>
            <a:r>
              <a:rPr lang="it-IT" sz="1400" b="0" i="0" dirty="0">
                <a:solidFill>
                  <a:schemeClr val="tx2"/>
                </a:solidFill>
                <a:effectLst/>
                <a:latin typeface="Google Sans"/>
              </a:rPr>
              <a:t> come quelle commesse dai nazisti</a:t>
            </a:r>
            <a:endParaRPr lang="it-IT" sz="1400" dirty="0">
              <a:solidFill>
                <a:schemeClr val="tx2"/>
              </a:solidFill>
            </a:endParaRPr>
          </a:p>
        </p:txBody>
      </p:sp>
      <p:cxnSp>
        <p:nvCxnSpPr>
          <p:cNvPr id="6" name="Connettore 2 5">
            <a:extLst>
              <a:ext uri="{FF2B5EF4-FFF2-40B4-BE49-F238E27FC236}">
                <a16:creationId xmlns:a16="http://schemas.microsoft.com/office/drawing/2014/main" id="{B57FA8DA-28DB-370B-2391-FBBE50EF35AA}"/>
              </a:ext>
            </a:extLst>
          </p:cNvPr>
          <p:cNvCxnSpPr>
            <a:cxnSpLocks/>
          </p:cNvCxnSpPr>
          <p:nvPr/>
        </p:nvCxnSpPr>
        <p:spPr>
          <a:xfrm flipH="1">
            <a:off x="6853187" y="2483318"/>
            <a:ext cx="1087655" cy="1818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298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DC7B40A-23AC-F2B0-A749-520153E7A017}"/>
              </a:ext>
            </a:extLst>
          </p:cNvPr>
          <p:cNvSpPr>
            <a:spLocks noGrp="1"/>
          </p:cNvSpPr>
          <p:nvPr>
            <p:ph type="title"/>
          </p:nvPr>
        </p:nvSpPr>
        <p:spPr>
          <a:xfrm>
            <a:off x="762000" y="386614"/>
            <a:ext cx="10668000" cy="989799"/>
          </a:xfrm>
        </p:spPr>
        <p:txBody>
          <a:bodyPr/>
          <a:lstStyle/>
          <a:p>
            <a:r>
              <a:rPr lang="it-IT" dirty="0" err="1"/>
              <a:t>Curiosita’</a:t>
            </a:r>
            <a:endParaRPr lang="it-IT" dirty="0"/>
          </a:p>
        </p:txBody>
      </p:sp>
      <p:sp>
        <p:nvSpPr>
          <p:cNvPr id="3" name="Segnaposto contenuto 2">
            <a:extLst>
              <a:ext uri="{FF2B5EF4-FFF2-40B4-BE49-F238E27FC236}">
                <a16:creationId xmlns:a16="http://schemas.microsoft.com/office/drawing/2014/main" id="{9D962D67-51A3-70FD-9DBE-DC627FA05836}"/>
              </a:ext>
            </a:extLst>
          </p:cNvPr>
          <p:cNvSpPr>
            <a:spLocks noGrp="1"/>
          </p:cNvSpPr>
          <p:nvPr>
            <p:ph idx="1"/>
          </p:nvPr>
        </p:nvSpPr>
        <p:spPr>
          <a:xfrm>
            <a:off x="877504" y="1286739"/>
            <a:ext cx="10668000" cy="3818083"/>
          </a:xfrm>
        </p:spPr>
        <p:txBody>
          <a:bodyPr/>
          <a:lstStyle/>
          <a:p>
            <a:r>
              <a:rPr lang="it-IT" sz="2000" b="1" dirty="0"/>
              <a:t>Shindler era un fumatore accanito, amante del bello in generale, tutti quelli che lo hanno conosciuto lo ricordano «alto, sempre perfettamente vestito»</a:t>
            </a:r>
          </a:p>
          <a:p>
            <a:endParaRPr lang="it-IT" dirty="0"/>
          </a:p>
        </p:txBody>
      </p:sp>
      <p:pic>
        <p:nvPicPr>
          <p:cNvPr id="5" name="Immagine 4">
            <a:extLst>
              <a:ext uri="{FF2B5EF4-FFF2-40B4-BE49-F238E27FC236}">
                <a16:creationId xmlns:a16="http://schemas.microsoft.com/office/drawing/2014/main" id="{AF03974F-90E5-284E-81B5-94C16B992622}"/>
              </a:ext>
            </a:extLst>
          </p:cNvPr>
          <p:cNvPicPr>
            <a:picLocks noChangeAspect="1"/>
          </p:cNvPicPr>
          <p:nvPr/>
        </p:nvPicPr>
        <p:blipFill>
          <a:blip r:embed="rId2"/>
          <a:stretch>
            <a:fillRect/>
          </a:stretch>
        </p:blipFill>
        <p:spPr>
          <a:xfrm rot="402061">
            <a:off x="6992954" y="3827756"/>
            <a:ext cx="4541765" cy="2554132"/>
          </a:xfrm>
          <a:prstGeom prst="rect">
            <a:avLst/>
          </a:prstGeom>
        </p:spPr>
      </p:pic>
      <p:sp>
        <p:nvSpPr>
          <p:cNvPr id="7" name="CasellaDiTesto 6">
            <a:extLst>
              <a:ext uri="{FF2B5EF4-FFF2-40B4-BE49-F238E27FC236}">
                <a16:creationId xmlns:a16="http://schemas.microsoft.com/office/drawing/2014/main" id="{141472A7-D6FF-B9F2-3845-DE2148F0D69F}"/>
              </a:ext>
            </a:extLst>
          </p:cNvPr>
          <p:cNvSpPr txBox="1"/>
          <p:nvPr/>
        </p:nvSpPr>
        <p:spPr>
          <a:xfrm>
            <a:off x="877504" y="2544082"/>
            <a:ext cx="10076046" cy="1631216"/>
          </a:xfrm>
          <a:prstGeom prst="rect">
            <a:avLst/>
          </a:prstGeom>
          <a:noFill/>
        </p:spPr>
        <p:txBody>
          <a:bodyPr wrap="square">
            <a:spAutoFit/>
          </a:bodyPr>
          <a:lstStyle/>
          <a:p>
            <a:pPr marL="342900" indent="-342900">
              <a:buFont typeface="Arial" panose="020B0604020202020204" pitchFamily="34" charset="0"/>
              <a:buChar char="•"/>
            </a:pPr>
            <a:r>
              <a:rPr lang="it-IT" sz="2000" dirty="0"/>
              <a:t>La fabbrica Schindler è un edificio industriale convertito a Museo e sede espositiva. </a:t>
            </a:r>
          </a:p>
          <a:p>
            <a:r>
              <a:rPr lang="it-IT" sz="2000" dirty="0"/>
              <a:t>     Situata in via </a:t>
            </a:r>
            <a:r>
              <a:rPr lang="it-IT" sz="2000" dirty="0" err="1"/>
              <a:t>Lipowa</a:t>
            </a:r>
            <a:r>
              <a:rPr lang="it-IT" sz="2000" dirty="0"/>
              <a:t>, a Cracovia, al suo interno sono collocati il Museo di arte  </a:t>
            </a:r>
          </a:p>
          <a:p>
            <a:r>
              <a:rPr lang="it-IT" sz="2000" dirty="0"/>
              <a:t>     contemporanea di Cracovia, presso i vecchi laboratori, </a:t>
            </a:r>
          </a:p>
          <a:p>
            <a:r>
              <a:rPr lang="it-IT" sz="2000" dirty="0"/>
              <a:t>     e una sede distaccata del Museo della città di </a:t>
            </a:r>
          </a:p>
          <a:p>
            <a:r>
              <a:rPr lang="it-IT" sz="2000" dirty="0"/>
              <a:t>     Cracovia, presso il vecchio edificio amministrativo.</a:t>
            </a:r>
          </a:p>
        </p:txBody>
      </p:sp>
    </p:spTree>
    <p:extLst>
      <p:ext uri="{BB962C8B-B14F-4D97-AF65-F5344CB8AC3E}">
        <p14:creationId xmlns:p14="http://schemas.microsoft.com/office/powerpoint/2010/main" val="4179710981"/>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emplate>Ghiaia</Template>
  <TotalTime>179</TotalTime>
  <Words>1026</Words>
  <Application>Microsoft Office PowerPoint</Application>
  <PresentationFormat>Widescreen</PresentationFormat>
  <Paragraphs>55</Paragraphs>
  <Slides>10</Slides>
  <Notes>0</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10</vt:i4>
      </vt:variant>
    </vt:vector>
  </HeadingPairs>
  <TitlesOfParts>
    <vt:vector size="20" baseType="lpstr">
      <vt:lpstr>Aharoni</vt:lpstr>
      <vt:lpstr>Arial</vt:lpstr>
      <vt:lpstr>Arial Black</vt:lpstr>
      <vt:lpstr>Avenir Next LT Pro</vt:lpstr>
      <vt:lpstr>Avenir Next LT Pro Light</vt:lpstr>
      <vt:lpstr>Google Sans</vt:lpstr>
      <vt:lpstr>Poppins</vt:lpstr>
      <vt:lpstr>Sitka Subheading</vt:lpstr>
      <vt:lpstr>verdana</vt:lpstr>
      <vt:lpstr>PebbleVTI</vt:lpstr>
      <vt:lpstr>Oskar Schindler</vt:lpstr>
      <vt:lpstr>Chi era Oskar Schindler?                «Il nazista che diventò un eroe&gt;&gt;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Curiosita’</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Oskar Schindler</dc:title>
  <dc:creator>Gennaro Diodati</dc:creator>
  <cp:lastModifiedBy>Gennaro Diodati</cp:lastModifiedBy>
  <cp:revision>29</cp:revision>
  <dcterms:created xsi:type="dcterms:W3CDTF">2024-01-09T15:10:25Z</dcterms:created>
  <dcterms:modified xsi:type="dcterms:W3CDTF">2024-05-01T09:45:34Z</dcterms:modified>
</cp:coreProperties>
</file>

<file path=docProps/thumbnail.jpeg>
</file>